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1" r:id="rId2"/>
    <p:sldId id="265" r:id="rId3"/>
    <p:sldId id="266" r:id="rId4"/>
    <p:sldId id="257" r:id="rId5"/>
    <p:sldId id="267" r:id="rId6"/>
    <p:sldId id="269" r:id="rId7"/>
    <p:sldId id="256" r:id="rId8"/>
    <p:sldId id="264" r:id="rId9"/>
    <p:sldId id="260" r:id="rId10"/>
    <p:sldId id="268" r:id="rId11"/>
    <p:sldId id="270" r:id="rId12"/>
    <p:sldId id="274" r:id="rId13"/>
    <p:sldId id="272" r:id="rId14"/>
    <p:sldId id="273" r:id="rId15"/>
    <p:sldId id="258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3B82A-75C3-40DD-9299-0772C503AEF2}" type="datetimeFigureOut">
              <a:rPr lang="fr-FR" smtClean="0"/>
              <a:t>29/10/2019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4FE0-C975-432D-A2CE-C339422903A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8196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2B2E3-697D-4D03-A690-5B934190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016C93C-D538-4216-BC2D-AE61423F7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1703B1-96E1-4014-AA75-4692116C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CBCB-4063-4BBA-A5AB-F25DA6487E22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58F6E5-3541-4CEE-8370-F42482BC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B02AE3-3507-4164-8667-67DDD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119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747223-275F-4485-AFDB-2076D100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BE8F7B2-407C-4217-8A7C-46579D95A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CD5EC7-4412-43E7-B063-C11FF088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97808-7BC6-427C-9950-7D90901313EC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3E2A3F-4F91-4B4F-A5BA-B90985347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BB0C1-D243-4553-A8A4-32D9BC84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715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5ED74A1-60C2-4BB0-9D42-0E3DD4C44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0B696A-4CE2-4813-87E4-B657ABA3F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A341AA-3D8A-443B-B486-4C1E7601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540-BECC-463E-A388-06563857B488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45AE26-BE90-42C5-8C32-B93C521E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2C1125-4F65-457B-A230-68F11869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916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6D8AC-93A4-421D-8D15-67BA7424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3031E0-7B6D-47EF-879C-CBC60ABF2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6EE2D4-A0B4-41AA-B1E4-553D02B9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68FB-B551-4D9E-922C-8DE54CE6E4F1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7AB634-9B88-429E-9E83-71D4BE23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A49256-03BA-4646-9161-F3C2F458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591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67C8A-0CEE-4B00-AE33-7DE6962A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609F28-4A67-4100-94B0-45E7E8F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BC966-0491-40C5-AA58-86FC28355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DB052-FE69-4ED3-B2D3-89D798DB4FFB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CF4F13-E153-4FEB-BAAF-B9EC86BD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60E289-262A-477A-B4E3-ED31811C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205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8BF4D7-6AE7-4322-A9E6-191CBB75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645037-6F06-49A9-9CFE-F39D18A12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BA2CAD-2474-44CD-BEE9-4DFEE1107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563775-E296-4961-AB3D-6365385A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6FE5-B86F-4C44-91CD-CCD377CFD89E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7A7E86-0F08-4E25-96F1-51437928C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4B841A-98D6-4025-ABD4-ED70ECA9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172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31440-C4D4-4555-8E79-DACD8EDA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9A024D-38B9-4570-9F6D-616841B76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37C9C3-F8BB-42DD-9844-7F9A11825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8DD416-C3F6-4EFA-BF4D-0782E7C6D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0264FD-0189-4A05-AFE5-47C7EE01B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027096D-3206-448E-9980-A8EB010B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C03E-8F91-4EED-A2A9-376EBB6724AC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06F08F8-BC03-48DB-A962-572652AD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B0CF65D-4F07-469D-ABA5-A3277AA1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90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81B9F-C9F6-4344-A307-405DBE32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121346B-6DA2-4434-8CEE-BF829661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F50-545E-440A-99C6-B42E99BCE95D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B6E5FA-2920-4271-811C-EEF684AB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2E9672-1AD9-4752-987F-C88FB2D6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963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3E34D84-A9D5-48B7-8D51-0606D0F5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0E7-AA7B-4A13-9F7A-DCFCA4D64D0A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9B4663-E196-4F92-9EB7-4265CB61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1A9AA-B47D-43E2-90CC-4C30A748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456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20DBD1-1548-485D-B8E2-332A8637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E12BB2-F553-47B4-A8D5-18F58BC3F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1F2A50-CD94-429A-AC49-0CC6B1286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6354BB-BE01-423D-9E28-96335E63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E690B-7EF3-48F7-8F9A-398837A5A0CE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AD9D53-C3FB-4891-87BD-908214F3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1C1A4B-D9E3-4D98-9BCC-B9157B04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35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A7B0C7-2BDD-4DD6-9AC5-C3FCE428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7C79B31-CDED-4734-A929-3B5EC6D8C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90E168-C2E3-464A-BF41-D6F4D8166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92892D-A4A9-4739-BD84-35D3DF6E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1316-52DA-422D-9F99-C1B55E26E4C5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972F3A-444F-4FDB-A1B1-B23CA80FA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EACDFC-2C55-4D63-9DF2-02AEBBDB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42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B54E075-CC62-4C6B-B15D-7F6CF058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BAA7C8-F307-4212-B561-D8008FD46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1E457C-7E79-4508-A93A-C02551461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46DD0-0A59-4099-B6AC-AD4D3BFAB1EA}" type="datetime1">
              <a:rPr lang="fr-FR" smtClean="0"/>
              <a:t>29/10/2019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2A09C0-97EA-4B22-BD48-331CE079C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83C8BE-6019-416C-8EFA-44FFB7F0A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81C5C-B9A8-417B-8E94-FED068C5B7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36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erre-loic.github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ierre-Loic/Chernobyl_analysi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8B82C87-AC8E-47F1-B586-2FD6237D9A74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L’analyse de la série Chernobyl par l’IA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34EA0CC0-4C93-49BA-9E62-6AD948B7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2594" y="6159710"/>
            <a:ext cx="47468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PyConFr 2019 Bordeaux - Conférence : analyse de la série Chernobyl par l'IA - Pierre-Loïc Bayart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C2E46D-8FDD-4208-9AB6-3F809907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F81C5C-B9A8-417B-8E94-FED068C5B787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22DC81-2EBB-4C0A-9537-FE4B878E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46" y="5899503"/>
            <a:ext cx="941107" cy="52041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6D6D53A-65C7-4A33-9E0E-11CB6E01A7F7}"/>
              </a:ext>
            </a:extLst>
          </p:cNvPr>
          <p:cNvSpPr txBox="1"/>
          <p:nvPr/>
        </p:nvSpPr>
        <p:spPr>
          <a:xfrm>
            <a:off x="4724400" y="4346175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Pierre-Loïc Bayart</a:t>
            </a:r>
          </a:p>
        </p:txBody>
      </p:sp>
    </p:spTree>
    <p:extLst>
      <p:ext uri="{BB962C8B-B14F-4D97-AF65-F5344CB8AC3E}">
        <p14:creationId xmlns:p14="http://schemas.microsoft.com/office/powerpoint/2010/main" val="426828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264B079-429D-44D8-99A0-E55A66F7751F}"/>
              </a:ext>
            </a:extLst>
          </p:cNvPr>
          <p:cNvSpPr txBox="1"/>
          <p:nvPr/>
        </p:nvSpPr>
        <p:spPr>
          <a:xfrm>
            <a:off x="4979764" y="2844225"/>
            <a:ext cx="223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Les résultats</a:t>
            </a:r>
          </a:p>
        </p:txBody>
      </p: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D24D3168-2355-4172-8E03-5414EEB1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FE7558-231F-47F5-A5A1-DBA8EE01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10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D766FA-3D47-4BA5-8146-DDF1D4A9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BE4702C-37CF-4374-AEE6-B26D090B8E74}"/>
              </a:ext>
            </a:extLst>
          </p:cNvPr>
          <p:cNvCxnSpPr/>
          <p:nvPr/>
        </p:nvCxnSpPr>
        <p:spPr>
          <a:xfrm>
            <a:off x="4585447" y="2205318"/>
            <a:ext cx="30211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98F773A-9A1F-427A-9CFD-4962B2D8E247}"/>
              </a:ext>
            </a:extLst>
          </p:cNvPr>
          <p:cNvCxnSpPr/>
          <p:nvPr/>
        </p:nvCxnSpPr>
        <p:spPr>
          <a:xfrm>
            <a:off x="4585447" y="4034118"/>
            <a:ext cx="30211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64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899ACF6B-F08A-42B7-BD5C-19E85DE6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A27F2-D1E9-4F4D-B14B-D30E1AF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56C8B0-0398-4D8A-800C-6E2170AAB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pic>
        <p:nvPicPr>
          <p:cNvPr id="2" name="project">
            <a:hlinkClick r:id="" action="ppaction://media"/>
            <a:extLst>
              <a:ext uri="{FF2B5EF4-FFF2-40B4-BE49-F238E27FC236}">
                <a16:creationId xmlns:a16="http://schemas.microsoft.com/office/drawing/2014/main" id="{E0BF3462-9C79-4236-91C3-F192A6E54A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6259" y="904316"/>
            <a:ext cx="6832847" cy="42705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AEDFF7D-D3E0-4C78-9EEF-247F7879F6A3}"/>
              </a:ext>
            </a:extLst>
          </p:cNvPr>
          <p:cNvSpPr txBox="1"/>
          <p:nvPr/>
        </p:nvSpPr>
        <p:spPr>
          <a:xfrm>
            <a:off x="505360" y="323040"/>
            <a:ext cx="760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avec nombre de lignes de sous-titres fixe (épisode 1) </a:t>
            </a:r>
          </a:p>
        </p:txBody>
      </p:sp>
    </p:spTree>
    <p:extLst>
      <p:ext uri="{BB962C8B-B14F-4D97-AF65-F5344CB8AC3E}">
        <p14:creationId xmlns:p14="http://schemas.microsoft.com/office/powerpoint/2010/main" val="9561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ject_4">
            <a:hlinkClick r:id="" action="ppaction://media"/>
            <a:extLst>
              <a:ext uri="{FF2B5EF4-FFF2-40B4-BE49-F238E27FC236}">
                <a16:creationId xmlns:a16="http://schemas.microsoft.com/office/drawing/2014/main" id="{89383269-546E-4E62-88CE-5BDC5876A0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310" y="323040"/>
            <a:ext cx="8664606" cy="5595565"/>
          </a:xfrm>
          <a:prstGeom prst="rect">
            <a:avLst/>
          </a:prstGeom>
        </p:spPr>
      </p:pic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899ACF6B-F08A-42B7-BD5C-19E85DE6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A27F2-D1E9-4F4D-B14B-D30E1AF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56C8B0-0398-4D8A-800C-6E2170AAB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AEDFF7D-D3E0-4C78-9EEF-247F7879F6A3}"/>
              </a:ext>
            </a:extLst>
          </p:cNvPr>
          <p:cNvSpPr txBox="1"/>
          <p:nvPr/>
        </p:nvSpPr>
        <p:spPr>
          <a:xfrm>
            <a:off x="505361" y="323040"/>
            <a:ext cx="538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avec durée fixe (10 minutes)</a:t>
            </a:r>
          </a:p>
        </p:txBody>
      </p:sp>
    </p:spTree>
    <p:extLst>
      <p:ext uri="{BB962C8B-B14F-4D97-AF65-F5344CB8AC3E}">
        <p14:creationId xmlns:p14="http://schemas.microsoft.com/office/powerpoint/2010/main" val="39725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899ACF6B-F08A-42B7-BD5C-19E85DE6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A27F2-D1E9-4F4D-B14B-D30E1AF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13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56C8B0-0398-4D8A-800C-6E2170AA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74E521B-7EB8-4A07-8403-53AF9AFADC06}"/>
              </a:ext>
            </a:extLst>
          </p:cNvPr>
          <p:cNvSpPr txBox="1"/>
          <p:nvPr/>
        </p:nvSpPr>
        <p:spPr>
          <a:xfrm>
            <a:off x="505361" y="323040"/>
            <a:ext cx="251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avec Word2Vec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21E06F3-D69A-444C-A2D8-3EE91BC5EE0F}"/>
              </a:ext>
            </a:extLst>
          </p:cNvPr>
          <p:cNvSpPr/>
          <p:nvPr/>
        </p:nvSpPr>
        <p:spPr>
          <a:xfrm>
            <a:off x="200260" y="2593274"/>
            <a:ext cx="4009008" cy="135613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212529"/>
                </a:solidFill>
                <a:latin typeface="-apple-system"/>
              </a:rPr>
              <a:t>Anatoli Diatlov</a:t>
            </a:r>
          </a:p>
          <a:p>
            <a:pPr algn="ctr"/>
            <a:r>
              <a:rPr lang="fr-FR" dirty="0">
                <a:solidFill>
                  <a:srgbClr val="6C757D"/>
                </a:solidFill>
                <a:latin typeface="-apple-system"/>
              </a:rPr>
              <a:t>Ingénieur en chef adjoint de la centrale nucléaire de Tchernobyl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2E38F93-2BB7-4F4C-9729-691A50412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1" t="19158" r="9889" b="20259"/>
          <a:stretch/>
        </p:blipFill>
        <p:spPr>
          <a:xfrm>
            <a:off x="4358936" y="692372"/>
            <a:ext cx="7718361" cy="48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8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899ACF6B-F08A-42B7-BD5C-19E85DE6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A27F2-D1E9-4F4D-B14B-D30E1AF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14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56C8B0-0398-4D8A-800C-6E2170AA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74E521B-7EB8-4A07-8403-53AF9AFADC06}"/>
              </a:ext>
            </a:extLst>
          </p:cNvPr>
          <p:cNvSpPr txBox="1"/>
          <p:nvPr/>
        </p:nvSpPr>
        <p:spPr>
          <a:xfrm>
            <a:off x="505361" y="323040"/>
            <a:ext cx="251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avec Word2Vec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21E06F3-D69A-444C-A2D8-3EE91BC5EE0F}"/>
              </a:ext>
            </a:extLst>
          </p:cNvPr>
          <p:cNvSpPr/>
          <p:nvPr/>
        </p:nvSpPr>
        <p:spPr>
          <a:xfrm>
            <a:off x="280159" y="2298131"/>
            <a:ext cx="4009008" cy="135613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212529"/>
                </a:solidFill>
                <a:latin typeface="-apple-system"/>
              </a:rPr>
              <a:t>Leonid Toptounov</a:t>
            </a:r>
          </a:p>
          <a:p>
            <a:pPr algn="ctr"/>
            <a:r>
              <a:rPr lang="fr-FR" dirty="0">
                <a:solidFill>
                  <a:srgbClr val="6C757D"/>
                </a:solidFill>
                <a:latin typeface="-apple-system"/>
              </a:rPr>
              <a:t>Ingénieur en charge du contrôle du réacteur 4 de Tchernobyl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E7EFD15-218F-49A7-A3BC-DE8033447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19418" r="10811" b="19870"/>
          <a:stretch/>
        </p:blipFill>
        <p:spPr>
          <a:xfrm>
            <a:off x="4376692" y="692372"/>
            <a:ext cx="7641518" cy="48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8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353781E-7091-4B98-AA7E-FA22F68833CE}"/>
              </a:ext>
            </a:extLst>
          </p:cNvPr>
          <p:cNvSpPr txBox="1"/>
          <p:nvPr/>
        </p:nvSpPr>
        <p:spPr>
          <a:xfrm>
            <a:off x="7375204" y="810537"/>
            <a:ext cx="178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littéraire</a:t>
            </a:r>
          </a:p>
        </p:txBody>
      </p:sp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899ACF6B-F08A-42B7-BD5C-19E85DE6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A27F2-D1E9-4F4D-B14B-D30E1AF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56C8B0-0398-4D8A-800C-6E2170AA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pic>
        <p:nvPicPr>
          <p:cNvPr id="9" name="Graphique 8" descr="Empreintes de pied">
            <a:extLst>
              <a:ext uri="{FF2B5EF4-FFF2-40B4-BE49-F238E27FC236}">
                <a16:creationId xmlns:a16="http://schemas.microsoft.com/office/drawing/2014/main" id="{97A94A3B-EC21-4664-9B01-441EF2079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1030" y="4787861"/>
            <a:ext cx="1243977" cy="1243977"/>
          </a:xfrm>
          <a:prstGeom prst="rect">
            <a:avLst/>
          </a:prstGeom>
        </p:spPr>
      </p:pic>
      <p:pic>
        <p:nvPicPr>
          <p:cNvPr id="10" name="Graphique 9" descr="Empreintes de pied">
            <a:extLst>
              <a:ext uri="{FF2B5EF4-FFF2-40B4-BE49-F238E27FC236}">
                <a16:creationId xmlns:a16="http://schemas.microsoft.com/office/drawing/2014/main" id="{10F78AF7-CEB2-4D69-90B8-980632FC7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1223" y="3577147"/>
            <a:ext cx="1243977" cy="1243977"/>
          </a:xfrm>
          <a:prstGeom prst="rect">
            <a:avLst/>
          </a:prstGeom>
        </p:spPr>
      </p:pic>
      <p:pic>
        <p:nvPicPr>
          <p:cNvPr id="11" name="Graphique 10" descr="Empreintes de pied">
            <a:extLst>
              <a:ext uri="{FF2B5EF4-FFF2-40B4-BE49-F238E27FC236}">
                <a16:creationId xmlns:a16="http://schemas.microsoft.com/office/drawing/2014/main" id="{34703292-F49D-4FB8-9F89-3F50F4CB6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3358">
            <a:off x="6096000" y="2534406"/>
            <a:ext cx="1243977" cy="124397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D2C8FF2-99DC-4DAF-9AE3-4559D0FEE294}"/>
              </a:ext>
            </a:extLst>
          </p:cNvPr>
          <p:cNvSpPr txBox="1"/>
          <p:nvPr/>
        </p:nvSpPr>
        <p:spPr>
          <a:xfrm>
            <a:off x="8790129" y="1604352"/>
            <a:ext cx="223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Analyse d’autres séries/films</a:t>
            </a:r>
          </a:p>
        </p:txBody>
      </p:sp>
      <p:pic>
        <p:nvPicPr>
          <p:cNvPr id="13" name="Graphique 12" descr="Empreintes de pied">
            <a:extLst>
              <a:ext uri="{FF2B5EF4-FFF2-40B4-BE49-F238E27FC236}">
                <a16:creationId xmlns:a16="http://schemas.microsoft.com/office/drawing/2014/main" id="{EC82159F-ADAA-4C92-B928-D62F7324F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3358">
            <a:off x="7112665" y="1628695"/>
            <a:ext cx="1243977" cy="1243977"/>
          </a:xfrm>
          <a:prstGeom prst="rect">
            <a:avLst/>
          </a:prstGeom>
        </p:spPr>
      </p:pic>
      <p:pic>
        <p:nvPicPr>
          <p:cNvPr id="14" name="Graphique 13" descr="Empreintes de pied">
            <a:extLst>
              <a:ext uri="{FF2B5EF4-FFF2-40B4-BE49-F238E27FC236}">
                <a16:creationId xmlns:a16="http://schemas.microsoft.com/office/drawing/2014/main" id="{7DBCD657-73B9-46C5-AF09-D5D18FAEA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77000">
            <a:off x="4151968" y="2414362"/>
            <a:ext cx="1243977" cy="1243977"/>
          </a:xfrm>
          <a:prstGeom prst="rect">
            <a:avLst/>
          </a:prstGeom>
        </p:spPr>
      </p:pic>
      <p:pic>
        <p:nvPicPr>
          <p:cNvPr id="15" name="Graphique 14" descr="Empreintes de pied">
            <a:extLst>
              <a:ext uri="{FF2B5EF4-FFF2-40B4-BE49-F238E27FC236}">
                <a16:creationId xmlns:a16="http://schemas.microsoft.com/office/drawing/2014/main" id="{39A981DB-4FAB-4E41-8790-64546906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77000">
            <a:off x="3072520" y="1494173"/>
            <a:ext cx="1243977" cy="124397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5227C3F-7FF2-4D09-8282-6E64E94681D5}"/>
              </a:ext>
            </a:extLst>
          </p:cNvPr>
          <p:cNvSpPr txBox="1"/>
          <p:nvPr/>
        </p:nvSpPr>
        <p:spPr>
          <a:xfrm>
            <a:off x="2506396" y="705512"/>
            <a:ext cx="104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N-grams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64FFAEE-82B7-47CB-A1BB-14C8A0FF2607}"/>
              </a:ext>
            </a:extLst>
          </p:cNvPr>
          <p:cNvSpPr txBox="1"/>
          <p:nvPr/>
        </p:nvSpPr>
        <p:spPr>
          <a:xfrm>
            <a:off x="743330" y="1604352"/>
            <a:ext cx="184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Algorithmes plus évolués de NLP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E64B9F6-9B48-430F-AF18-F0A288F4F9A6}"/>
              </a:ext>
            </a:extLst>
          </p:cNvPr>
          <p:cNvSpPr txBox="1"/>
          <p:nvPr/>
        </p:nvSpPr>
        <p:spPr>
          <a:xfrm>
            <a:off x="1023101" y="2672058"/>
            <a:ext cx="184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Affinage des hyperparamètres</a:t>
            </a:r>
          </a:p>
        </p:txBody>
      </p:sp>
    </p:spTree>
    <p:extLst>
      <p:ext uri="{BB962C8B-B14F-4D97-AF65-F5344CB8AC3E}">
        <p14:creationId xmlns:p14="http://schemas.microsoft.com/office/powerpoint/2010/main" val="168955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899ACF6B-F08A-42B7-BD5C-19E85DE6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BA27F2-D1E9-4F4D-B14B-D30E1AF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16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56C8B0-0398-4D8A-800C-6E2170AA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254363B-BE9B-4BC2-B16D-D9462868D202}"/>
              </a:ext>
            </a:extLst>
          </p:cNvPr>
          <p:cNvSpPr txBox="1"/>
          <p:nvPr/>
        </p:nvSpPr>
        <p:spPr>
          <a:xfrm>
            <a:off x="1091953" y="1730188"/>
            <a:ext cx="1014717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Merci pour votre attention</a:t>
            </a:r>
          </a:p>
          <a:p>
            <a:pPr algn="ctr"/>
            <a:r>
              <a:rPr lang="fr-FR" sz="4800" dirty="0"/>
              <a:t>Des questions? </a:t>
            </a:r>
          </a:p>
          <a:p>
            <a:pPr algn="ctr"/>
            <a:endParaRPr lang="fr-FR" sz="4800" dirty="0"/>
          </a:p>
          <a:p>
            <a:pPr algn="ctr"/>
            <a:r>
              <a:rPr lang="fr-FR" sz="2800" dirty="0"/>
              <a:t>Site support de la conférence : </a:t>
            </a:r>
            <a:r>
              <a:rPr lang="fr-FR" sz="2800" dirty="0">
                <a:hlinkClick r:id="rId3"/>
              </a:rPr>
              <a:t>https://pierre-loic.github.io</a:t>
            </a:r>
            <a:endParaRPr lang="fr-FR" sz="2800" dirty="0"/>
          </a:p>
          <a:p>
            <a:pPr algn="ctr"/>
            <a:r>
              <a:rPr lang="fr-FR" sz="2800" dirty="0"/>
              <a:t>Repository du code de la conférence : </a:t>
            </a:r>
            <a:r>
              <a:rPr lang="fr-FR" sz="2800" dirty="0">
                <a:hlinkClick r:id="rId4"/>
              </a:rPr>
              <a:t>https://github.com/Pierre-Loic/Chernobyl_analysis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89749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0D47629-E5BD-42C0-88B2-5E3A6E167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" t="2820" r="1470" b="2576"/>
          <a:stretch/>
        </p:blipFill>
        <p:spPr>
          <a:xfrm>
            <a:off x="838200" y="3375434"/>
            <a:ext cx="3635188" cy="239465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8B82C87-AC8E-47F1-B586-2FD6237D9A74}"/>
              </a:ext>
            </a:extLst>
          </p:cNvPr>
          <p:cNvSpPr txBox="1"/>
          <p:nvPr/>
        </p:nvSpPr>
        <p:spPr>
          <a:xfrm>
            <a:off x="788374" y="1087911"/>
            <a:ext cx="6464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Pourquoi ce sujet de conférence?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64B079-429D-44D8-99A0-E55A66F7751F}"/>
              </a:ext>
            </a:extLst>
          </p:cNvPr>
          <p:cNvSpPr txBox="1"/>
          <p:nvPr/>
        </p:nvSpPr>
        <p:spPr>
          <a:xfrm>
            <a:off x="8251482" y="4576574"/>
            <a:ext cx="227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Les résultats</a:t>
            </a:r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AB10B326-8DBE-4DC1-96E9-5AE00ED9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1BDDA8-C254-4D13-846B-53756CFC3D28}"/>
              </a:ext>
            </a:extLst>
          </p:cNvPr>
          <p:cNvSpPr txBox="1"/>
          <p:nvPr/>
        </p:nvSpPr>
        <p:spPr>
          <a:xfrm>
            <a:off x="3281082" y="2993120"/>
            <a:ext cx="522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La structure du code d’analyse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769D9-A7F1-4808-8758-204D4C97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2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2973E1B-DBE3-4841-834E-6B7120033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4BB9F11-D01E-4720-B7B9-C780AC84C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5870" r="9266" b="22768"/>
          <a:stretch/>
        </p:blipFill>
        <p:spPr>
          <a:xfrm>
            <a:off x="7444489" y="389692"/>
            <a:ext cx="3891022" cy="24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8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78B82C87-AC8E-47F1-B586-2FD6237D9A74}"/>
              </a:ext>
            </a:extLst>
          </p:cNvPr>
          <p:cNvSpPr txBox="1"/>
          <p:nvPr/>
        </p:nvSpPr>
        <p:spPr>
          <a:xfrm>
            <a:off x="3247465" y="2844225"/>
            <a:ext cx="569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Pourquoi ce sujet de conférence?</a:t>
            </a:r>
          </a:p>
        </p:txBody>
      </p: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30F73DC4-6EF7-4017-87CE-028AA9F3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D37E55-B541-4614-B0F5-486FFBC3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3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DEB1B7-EB59-420E-9A38-F913A0F5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42500F-F2DD-4B73-B545-C678A1FD64A6}"/>
              </a:ext>
            </a:extLst>
          </p:cNvPr>
          <p:cNvCxnSpPr/>
          <p:nvPr/>
        </p:nvCxnSpPr>
        <p:spPr>
          <a:xfrm>
            <a:off x="4585447" y="2205318"/>
            <a:ext cx="30211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C7F5E4B-550D-41BC-B5BC-D9622545F48D}"/>
              </a:ext>
            </a:extLst>
          </p:cNvPr>
          <p:cNvCxnSpPr/>
          <p:nvPr/>
        </p:nvCxnSpPr>
        <p:spPr>
          <a:xfrm>
            <a:off x="4585447" y="4034118"/>
            <a:ext cx="30211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4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3541376-D5A8-4029-9205-4B2BBED8452D}"/>
              </a:ext>
            </a:extLst>
          </p:cNvPr>
          <p:cNvCxnSpPr>
            <a:cxnSpLocks/>
          </p:cNvCxnSpPr>
          <p:nvPr/>
        </p:nvCxnSpPr>
        <p:spPr>
          <a:xfrm>
            <a:off x="7240408" y="444272"/>
            <a:ext cx="0" cy="506920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E7397FD-0FEB-4DE4-95D9-5C4DDC1ACBBC}"/>
              </a:ext>
            </a:extLst>
          </p:cNvPr>
          <p:cNvCxnSpPr>
            <a:cxnSpLocks/>
          </p:cNvCxnSpPr>
          <p:nvPr/>
        </p:nvCxnSpPr>
        <p:spPr>
          <a:xfrm>
            <a:off x="3798076" y="484983"/>
            <a:ext cx="0" cy="506920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pied de page 1">
            <a:extLst>
              <a:ext uri="{FF2B5EF4-FFF2-40B4-BE49-F238E27FC236}">
                <a16:creationId xmlns:a16="http://schemas.microsoft.com/office/drawing/2014/main" id="{C27822CB-5788-4B5D-AFC0-9C64B17D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3CEBE2-5C9F-44E9-A14F-3F573BDD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4</a:t>
            </a:fld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D89E6C2-77F4-4171-8240-89D610B0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568D694-3838-4D59-BB81-CB40D71F2A00}"/>
              </a:ext>
            </a:extLst>
          </p:cNvPr>
          <p:cNvSpPr txBox="1"/>
          <p:nvPr/>
        </p:nvSpPr>
        <p:spPr>
          <a:xfrm>
            <a:off x="3446261" y="5554189"/>
            <a:ext cx="68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2010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A9C028D-ED6F-475C-8969-9FEE6D8A3C98}"/>
              </a:ext>
            </a:extLst>
          </p:cNvPr>
          <p:cNvSpPr txBox="1"/>
          <p:nvPr/>
        </p:nvSpPr>
        <p:spPr>
          <a:xfrm>
            <a:off x="6897519" y="5554189"/>
            <a:ext cx="68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2018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4E420E9-5781-44CF-857F-6C7FC3A39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205" y="3233420"/>
            <a:ext cx="3796823" cy="192741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B7F8231-D43A-4F27-9B3E-AAA57C289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608" y="444272"/>
            <a:ext cx="3796823" cy="19274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68ACB61-EBEF-4F78-B1C4-CD9E5F7FF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941" y="2139935"/>
            <a:ext cx="3305268" cy="16778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BB6BA4-5926-4B29-98F1-71D680A66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83" y="2164898"/>
            <a:ext cx="3266423" cy="165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9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21BDDA8-C254-4D13-846B-53756CFC3D28}"/>
              </a:ext>
            </a:extLst>
          </p:cNvPr>
          <p:cNvSpPr txBox="1"/>
          <p:nvPr/>
        </p:nvSpPr>
        <p:spPr>
          <a:xfrm>
            <a:off x="3505200" y="2844225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La structure du code d’analyse</a:t>
            </a:r>
          </a:p>
        </p:txBody>
      </p:sp>
      <p:sp>
        <p:nvSpPr>
          <p:cNvPr id="6" name="Espace réservé du pied de page 1">
            <a:extLst>
              <a:ext uri="{FF2B5EF4-FFF2-40B4-BE49-F238E27FC236}">
                <a16:creationId xmlns:a16="http://schemas.microsoft.com/office/drawing/2014/main" id="{40FFF796-9D1C-404D-BD0E-E3B617799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B66130-BADC-4041-99D0-4D67E7DD3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5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6DFD99-755C-499D-B630-694013D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1AD17C4-48E1-404D-B1CE-8B4CFE875A99}"/>
              </a:ext>
            </a:extLst>
          </p:cNvPr>
          <p:cNvCxnSpPr/>
          <p:nvPr/>
        </p:nvCxnSpPr>
        <p:spPr>
          <a:xfrm>
            <a:off x="4585447" y="2205318"/>
            <a:ext cx="30211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A1F1FF5-593E-4F93-ABB8-1ECB097E78A6}"/>
              </a:ext>
            </a:extLst>
          </p:cNvPr>
          <p:cNvCxnSpPr/>
          <p:nvPr/>
        </p:nvCxnSpPr>
        <p:spPr>
          <a:xfrm>
            <a:off x="4585447" y="4034118"/>
            <a:ext cx="30211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5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21BDDA8-C254-4D13-846B-53756CFC3D28}"/>
              </a:ext>
            </a:extLst>
          </p:cNvPr>
          <p:cNvSpPr txBox="1"/>
          <p:nvPr/>
        </p:nvSpPr>
        <p:spPr>
          <a:xfrm>
            <a:off x="444442" y="422232"/>
            <a:ext cx="658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étapes classiques d’une analyse du langage naturel</a:t>
            </a:r>
          </a:p>
        </p:txBody>
      </p:sp>
      <p:sp>
        <p:nvSpPr>
          <p:cNvPr id="4" name="Espace réservé du pied de page 1">
            <a:extLst>
              <a:ext uri="{FF2B5EF4-FFF2-40B4-BE49-F238E27FC236}">
                <a16:creationId xmlns:a16="http://schemas.microsoft.com/office/drawing/2014/main" id="{77513744-0E14-4F6C-9153-11EB2CAE1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B68E3D-5888-4921-9052-C10DE6308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9008B0-2986-4912-8AF0-08D6C0BE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1225031-C831-4CA9-AEFF-13C7DB22D1BB}"/>
              </a:ext>
            </a:extLst>
          </p:cNvPr>
          <p:cNvSpPr/>
          <p:nvPr/>
        </p:nvSpPr>
        <p:spPr>
          <a:xfrm>
            <a:off x="165013" y="2875898"/>
            <a:ext cx="1699298" cy="86113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Text brut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5D3B9F0-648A-47D1-91BB-344D34FA2825}"/>
              </a:ext>
            </a:extLst>
          </p:cNvPr>
          <p:cNvSpPr/>
          <p:nvPr/>
        </p:nvSpPr>
        <p:spPr>
          <a:xfrm>
            <a:off x="2158216" y="3067972"/>
            <a:ext cx="158022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96769B-7158-4A44-9188-3E19D1064AEA}"/>
              </a:ext>
            </a:extLst>
          </p:cNvPr>
          <p:cNvSpPr/>
          <p:nvPr/>
        </p:nvSpPr>
        <p:spPr>
          <a:xfrm>
            <a:off x="3964974" y="2822071"/>
            <a:ext cx="1811044" cy="861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Tokens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7F65D0-C5DD-41A0-8431-88F44A2DC777}"/>
              </a:ext>
            </a:extLst>
          </p:cNvPr>
          <p:cNvSpPr txBox="1"/>
          <p:nvPr/>
        </p:nvSpPr>
        <p:spPr>
          <a:xfrm>
            <a:off x="1395274" y="1967160"/>
            <a:ext cx="290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Tokenisation</a:t>
            </a:r>
          </a:p>
          <a:p>
            <a:pPr algn="ctr"/>
            <a:r>
              <a:rPr lang="fr-FR" dirty="0"/>
              <a:t>Suppression des stopwords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F3E1C2E2-DB46-4F4D-A3DB-5C0237537EE6}"/>
              </a:ext>
            </a:extLst>
          </p:cNvPr>
          <p:cNvSpPr/>
          <p:nvPr/>
        </p:nvSpPr>
        <p:spPr>
          <a:xfrm rot="19484297">
            <a:off x="5844465" y="2374345"/>
            <a:ext cx="102006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7386666-118B-47F1-95E9-C991F552FB4D}"/>
              </a:ext>
            </a:extLst>
          </p:cNvPr>
          <p:cNvSpPr/>
          <p:nvPr/>
        </p:nvSpPr>
        <p:spPr>
          <a:xfrm rot="1834491">
            <a:off x="5858468" y="3774781"/>
            <a:ext cx="9623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5A76E6D-3432-4FF6-A187-DE3163B540EC}"/>
              </a:ext>
            </a:extLst>
          </p:cNvPr>
          <p:cNvSpPr/>
          <p:nvPr/>
        </p:nvSpPr>
        <p:spPr>
          <a:xfrm>
            <a:off x="7032441" y="1859759"/>
            <a:ext cx="1811044" cy="861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Lemmes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42D8AA1-5869-4B0A-A4E2-FF0178C8E8C0}"/>
              </a:ext>
            </a:extLst>
          </p:cNvPr>
          <p:cNvSpPr/>
          <p:nvPr/>
        </p:nvSpPr>
        <p:spPr>
          <a:xfrm>
            <a:off x="7074347" y="3693060"/>
            <a:ext cx="1811044" cy="861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Radicaux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77C990E-BDEC-4849-B29D-24EC0C483D31}"/>
              </a:ext>
            </a:extLst>
          </p:cNvPr>
          <p:cNvSpPr txBox="1"/>
          <p:nvPr/>
        </p:nvSpPr>
        <p:spPr>
          <a:xfrm>
            <a:off x="5249565" y="4567444"/>
            <a:ext cx="151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Racinisation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7383559-4099-4D74-BA0F-1F5D055FA546}"/>
              </a:ext>
            </a:extLst>
          </p:cNvPr>
          <p:cNvSpPr txBox="1"/>
          <p:nvPr/>
        </p:nvSpPr>
        <p:spPr>
          <a:xfrm>
            <a:off x="4759154" y="1985432"/>
            <a:ext cx="158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Lemmatisation</a:t>
            </a:r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EBDA11FF-C341-4AC3-ADA5-D38ABC0CF88D}"/>
              </a:ext>
            </a:extLst>
          </p:cNvPr>
          <p:cNvSpPr/>
          <p:nvPr/>
        </p:nvSpPr>
        <p:spPr>
          <a:xfrm rot="16200000">
            <a:off x="5026201" y="1537610"/>
            <a:ext cx="205891" cy="7491599"/>
          </a:xfrm>
          <a:prstGeom prst="leftBrace">
            <a:avLst>
              <a:gd name="adj1" fmla="val 8333"/>
              <a:gd name="adj2" fmla="val 501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C3123AB-CB4B-4E54-B5DC-DB174B31BE51}"/>
              </a:ext>
            </a:extLst>
          </p:cNvPr>
          <p:cNvSpPr txBox="1"/>
          <p:nvPr/>
        </p:nvSpPr>
        <p:spPr>
          <a:xfrm>
            <a:off x="3738441" y="553625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Pré-traitement de la donnée</a:t>
            </a:r>
          </a:p>
        </p:txBody>
      </p:sp>
      <p:sp>
        <p:nvSpPr>
          <p:cNvPr id="20" name="Accolade ouvrante 19">
            <a:extLst>
              <a:ext uri="{FF2B5EF4-FFF2-40B4-BE49-F238E27FC236}">
                <a16:creationId xmlns:a16="http://schemas.microsoft.com/office/drawing/2014/main" id="{8F73280A-0270-4792-99DD-FB9C96B49F62}"/>
              </a:ext>
            </a:extLst>
          </p:cNvPr>
          <p:cNvSpPr/>
          <p:nvPr/>
        </p:nvSpPr>
        <p:spPr>
          <a:xfrm rot="10800000">
            <a:off x="9044352" y="1859759"/>
            <a:ext cx="324000" cy="2698462"/>
          </a:xfrm>
          <a:prstGeom prst="leftBrace">
            <a:avLst>
              <a:gd name="adj1" fmla="val 8333"/>
              <a:gd name="adj2" fmla="val 501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AB074A99-2861-4986-835E-3A14C9915E95}"/>
              </a:ext>
            </a:extLst>
          </p:cNvPr>
          <p:cNvSpPr/>
          <p:nvPr/>
        </p:nvSpPr>
        <p:spPr>
          <a:xfrm rot="19484297">
            <a:off x="9371723" y="2245999"/>
            <a:ext cx="102006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A0C7CDD-4B27-45BB-BB69-22FFC07611D7}"/>
              </a:ext>
            </a:extLst>
          </p:cNvPr>
          <p:cNvSpPr/>
          <p:nvPr/>
        </p:nvSpPr>
        <p:spPr>
          <a:xfrm>
            <a:off x="9982200" y="972464"/>
            <a:ext cx="1811044" cy="861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Visualisation nuage de mots</a:t>
            </a: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BDDBF64A-25D1-4E78-8FF2-74F5DD84438C}"/>
              </a:ext>
            </a:extLst>
          </p:cNvPr>
          <p:cNvSpPr/>
          <p:nvPr/>
        </p:nvSpPr>
        <p:spPr>
          <a:xfrm rot="1634388">
            <a:off x="9417961" y="3719011"/>
            <a:ext cx="102006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E32D91B-7C5D-4595-82BB-C6475E64508D}"/>
              </a:ext>
            </a:extLst>
          </p:cNvPr>
          <p:cNvSpPr/>
          <p:nvPr/>
        </p:nvSpPr>
        <p:spPr>
          <a:xfrm>
            <a:off x="9982200" y="4467697"/>
            <a:ext cx="1811044" cy="861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Algorithmes de machine learning</a:t>
            </a:r>
          </a:p>
        </p:txBody>
      </p:sp>
      <p:sp>
        <p:nvSpPr>
          <p:cNvPr id="25" name="Accolade ouvrante 24">
            <a:extLst>
              <a:ext uri="{FF2B5EF4-FFF2-40B4-BE49-F238E27FC236}">
                <a16:creationId xmlns:a16="http://schemas.microsoft.com/office/drawing/2014/main" id="{9002B9FF-DBE2-4E36-AD5D-9CAE94F086B5}"/>
              </a:ext>
            </a:extLst>
          </p:cNvPr>
          <p:cNvSpPr/>
          <p:nvPr/>
        </p:nvSpPr>
        <p:spPr>
          <a:xfrm rot="5400000">
            <a:off x="6822481" y="-494900"/>
            <a:ext cx="299865" cy="4143878"/>
          </a:xfrm>
          <a:prstGeom prst="leftBrace">
            <a:avLst>
              <a:gd name="adj1" fmla="val 8333"/>
              <a:gd name="adj2" fmla="val 501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FC0D550-E2C1-45B1-B4A4-9C1E63131EF6}"/>
              </a:ext>
            </a:extLst>
          </p:cNvPr>
          <p:cNvSpPr txBox="1"/>
          <p:nvPr/>
        </p:nvSpPr>
        <p:spPr>
          <a:xfrm>
            <a:off x="5600813" y="994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Normalisation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8DC7D6AF-F14D-4BEC-8CF9-4E6E9F4B9047}"/>
              </a:ext>
            </a:extLst>
          </p:cNvPr>
          <p:cNvSpPr/>
          <p:nvPr/>
        </p:nvSpPr>
        <p:spPr>
          <a:xfrm rot="5400000">
            <a:off x="2963693" y="-145661"/>
            <a:ext cx="299865" cy="3436703"/>
          </a:xfrm>
          <a:prstGeom prst="leftBrace">
            <a:avLst>
              <a:gd name="adj1" fmla="val 8333"/>
              <a:gd name="adj2" fmla="val 501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0DA4F15-B38E-457C-BE3C-EE1B9B6A6927}"/>
              </a:ext>
            </a:extLst>
          </p:cNvPr>
          <p:cNvSpPr txBox="1"/>
          <p:nvPr/>
        </p:nvSpPr>
        <p:spPr>
          <a:xfrm>
            <a:off x="1742025" y="101085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Suppression du bruit</a:t>
            </a:r>
          </a:p>
        </p:txBody>
      </p:sp>
    </p:spTree>
    <p:extLst>
      <p:ext uri="{BB962C8B-B14F-4D97-AF65-F5344CB8AC3E}">
        <p14:creationId xmlns:p14="http://schemas.microsoft.com/office/powerpoint/2010/main" val="213086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CD1E086-0C92-44B8-87D6-5F8541292776}"/>
              </a:ext>
            </a:extLst>
          </p:cNvPr>
          <p:cNvSpPr/>
          <p:nvPr/>
        </p:nvSpPr>
        <p:spPr>
          <a:xfrm>
            <a:off x="683581" y="2476870"/>
            <a:ext cx="2734322" cy="15802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AC07395-7A78-4EB4-93A2-864B5E247850}"/>
              </a:ext>
            </a:extLst>
          </p:cNvPr>
          <p:cNvCxnSpPr/>
          <p:nvPr/>
        </p:nvCxnSpPr>
        <p:spPr>
          <a:xfrm flipH="1">
            <a:off x="1189608" y="3990513"/>
            <a:ext cx="559293" cy="470517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484C81A-3C78-403E-BF86-A7753F13C4B8}"/>
              </a:ext>
            </a:extLst>
          </p:cNvPr>
          <p:cNvCxnSpPr>
            <a:cxnSpLocks/>
          </p:cNvCxnSpPr>
          <p:nvPr/>
        </p:nvCxnSpPr>
        <p:spPr>
          <a:xfrm>
            <a:off x="2254928" y="4019735"/>
            <a:ext cx="483094" cy="447583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E4639EC-713C-4AEA-94A9-7DEE236755C6}"/>
              </a:ext>
            </a:extLst>
          </p:cNvPr>
          <p:cNvSpPr/>
          <p:nvPr/>
        </p:nvSpPr>
        <p:spPr>
          <a:xfrm>
            <a:off x="790112" y="2556769"/>
            <a:ext cx="2547892" cy="14026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C9A2A92-7BA2-46EB-A721-7074A01401F7}"/>
              </a:ext>
            </a:extLst>
          </p:cNvPr>
          <p:cNvCxnSpPr>
            <a:cxnSpLocks/>
          </p:cNvCxnSpPr>
          <p:nvPr/>
        </p:nvCxnSpPr>
        <p:spPr>
          <a:xfrm>
            <a:off x="3959441" y="399495"/>
            <a:ext cx="0" cy="5956854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FF1D3B3-ABDE-400B-88F4-802D6D641708}"/>
              </a:ext>
            </a:extLst>
          </p:cNvPr>
          <p:cNvCxnSpPr>
            <a:cxnSpLocks/>
          </p:cNvCxnSpPr>
          <p:nvPr/>
        </p:nvCxnSpPr>
        <p:spPr>
          <a:xfrm>
            <a:off x="8151180" y="399495"/>
            <a:ext cx="0" cy="5956854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D24491B8-83B3-4C6D-86D1-7F9362266B11}"/>
              </a:ext>
            </a:extLst>
          </p:cNvPr>
          <p:cNvSpPr txBox="1"/>
          <p:nvPr/>
        </p:nvSpPr>
        <p:spPr>
          <a:xfrm>
            <a:off x="4665959" y="419016"/>
            <a:ext cx="277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du langage naturel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FB35E5D-5AAC-4916-B5CF-F3D5A3BA0942}"/>
              </a:ext>
            </a:extLst>
          </p:cNvPr>
          <p:cNvSpPr txBox="1"/>
          <p:nvPr/>
        </p:nvSpPr>
        <p:spPr>
          <a:xfrm>
            <a:off x="9106274" y="419016"/>
            <a:ext cx="236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et analyse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641C9DE-1010-40CF-8702-BD601B64BD98}"/>
              </a:ext>
            </a:extLst>
          </p:cNvPr>
          <p:cNvSpPr txBox="1"/>
          <p:nvPr/>
        </p:nvSpPr>
        <p:spPr>
          <a:xfrm>
            <a:off x="912183" y="419016"/>
            <a:ext cx="227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Collecte des données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ABEF96-2A53-414A-9891-AF0C3067BAD8}"/>
              </a:ext>
            </a:extLst>
          </p:cNvPr>
          <p:cNvSpPr/>
          <p:nvPr/>
        </p:nvSpPr>
        <p:spPr>
          <a:xfrm>
            <a:off x="912183" y="3666477"/>
            <a:ext cx="710211" cy="1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5D3C9-E8BF-4B1A-92DC-12AC405F2D41}"/>
              </a:ext>
            </a:extLst>
          </p:cNvPr>
          <p:cNvSpPr/>
          <p:nvPr/>
        </p:nvSpPr>
        <p:spPr>
          <a:xfrm>
            <a:off x="1767029" y="3666477"/>
            <a:ext cx="332911" cy="1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94D977-FFE5-4783-AA78-201993311E64}"/>
              </a:ext>
            </a:extLst>
          </p:cNvPr>
          <p:cNvSpPr/>
          <p:nvPr/>
        </p:nvSpPr>
        <p:spPr>
          <a:xfrm>
            <a:off x="2197594" y="3666477"/>
            <a:ext cx="608864" cy="1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D55FBA-AFA0-4B6B-9E37-ED251FBAB601}"/>
              </a:ext>
            </a:extLst>
          </p:cNvPr>
          <p:cNvSpPr/>
          <p:nvPr/>
        </p:nvSpPr>
        <p:spPr>
          <a:xfrm>
            <a:off x="2890419" y="3666477"/>
            <a:ext cx="419105" cy="115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Flèche : courbe vers le bas 22">
            <a:extLst>
              <a:ext uri="{FF2B5EF4-FFF2-40B4-BE49-F238E27FC236}">
                <a16:creationId xmlns:a16="http://schemas.microsoft.com/office/drawing/2014/main" id="{F8786679-2B52-4FE4-AAB1-52EE55F61E55}"/>
              </a:ext>
            </a:extLst>
          </p:cNvPr>
          <p:cNvSpPr/>
          <p:nvPr/>
        </p:nvSpPr>
        <p:spPr>
          <a:xfrm>
            <a:off x="2645546" y="1012054"/>
            <a:ext cx="3151548" cy="124287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Flèche : courbe vers le bas 23">
            <a:extLst>
              <a:ext uri="{FF2B5EF4-FFF2-40B4-BE49-F238E27FC236}">
                <a16:creationId xmlns:a16="http://schemas.microsoft.com/office/drawing/2014/main" id="{402564C1-2CA6-4143-A424-DA1D0E69DF72}"/>
              </a:ext>
            </a:extLst>
          </p:cNvPr>
          <p:cNvSpPr/>
          <p:nvPr/>
        </p:nvSpPr>
        <p:spPr>
          <a:xfrm>
            <a:off x="6719634" y="1047565"/>
            <a:ext cx="3151548" cy="124287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9BDA7BE-C813-4351-A334-ADC644B7A1D5}"/>
              </a:ext>
            </a:extLst>
          </p:cNvPr>
          <p:cNvSpPr txBox="1"/>
          <p:nvPr/>
        </p:nvSpPr>
        <p:spPr>
          <a:xfrm>
            <a:off x="1354590" y="5006953"/>
            <a:ext cx="132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Fichiers SRT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0D93CE5-CEB3-40C4-9333-812BB865002A}"/>
              </a:ext>
            </a:extLst>
          </p:cNvPr>
          <p:cNvSpPr txBox="1"/>
          <p:nvPr/>
        </p:nvSpPr>
        <p:spPr>
          <a:xfrm>
            <a:off x="5551128" y="5003370"/>
            <a:ext cx="123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DataFrame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17CECAF-A0C9-42D3-9A52-FDB2D6BA3C90}"/>
              </a:ext>
            </a:extLst>
          </p:cNvPr>
          <p:cNvSpPr txBox="1"/>
          <p:nvPr/>
        </p:nvSpPr>
        <p:spPr>
          <a:xfrm>
            <a:off x="1425982" y="5507779"/>
            <a:ext cx="127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re, pandas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54B62B8-6BD4-41A0-86D6-96BD1C656F45}"/>
              </a:ext>
            </a:extLst>
          </p:cNvPr>
          <p:cNvSpPr txBox="1"/>
          <p:nvPr/>
        </p:nvSpPr>
        <p:spPr>
          <a:xfrm>
            <a:off x="5186351" y="5507779"/>
            <a:ext cx="212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Pandas, sklearn, nltk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A93F868-FCE4-4E01-915F-59DFCDA52901}"/>
              </a:ext>
            </a:extLst>
          </p:cNvPr>
          <p:cNvSpPr txBox="1"/>
          <p:nvPr/>
        </p:nvSpPr>
        <p:spPr>
          <a:xfrm>
            <a:off x="8986317" y="5511369"/>
            <a:ext cx="221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Wordcloud, glob, cv2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1FEFAC-8278-451A-B5C3-A45104DEEFA2}"/>
              </a:ext>
            </a:extLst>
          </p:cNvPr>
          <p:cNvSpPr txBox="1"/>
          <p:nvPr/>
        </p:nvSpPr>
        <p:spPr>
          <a:xfrm>
            <a:off x="9142922" y="5003370"/>
            <a:ext cx="180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.avi, .png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B7955F8-2110-470B-B55A-1510ADC68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38" y="2736246"/>
            <a:ext cx="2158752" cy="1349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D6389F5-8204-4EFD-9DD8-38F15059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38" y="3050282"/>
            <a:ext cx="1671962" cy="346626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4C3793BD-21DB-46D1-909C-57C6E9E0D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93" y="2749322"/>
            <a:ext cx="931739" cy="931739"/>
          </a:xfrm>
          <a:prstGeom prst="rect">
            <a:avLst/>
          </a:prstGeom>
        </p:spPr>
      </p:pic>
      <p:sp>
        <p:nvSpPr>
          <p:cNvPr id="31" name="Espace réservé du pied de page 1">
            <a:extLst>
              <a:ext uri="{FF2B5EF4-FFF2-40B4-BE49-F238E27FC236}">
                <a16:creationId xmlns:a16="http://schemas.microsoft.com/office/drawing/2014/main" id="{CAE55A6B-7F3B-43C1-8E0F-780F64DE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81CD1-5F9B-4642-8069-DE4D9944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7</a:t>
            </a:fld>
            <a:endParaRPr lang="fr-FR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C61CD3B-01B2-495B-B589-C4890406C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8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78B82C87-AC8E-47F1-B586-2FD6237D9A74}"/>
              </a:ext>
            </a:extLst>
          </p:cNvPr>
          <p:cNvSpPr txBox="1"/>
          <p:nvPr/>
        </p:nvSpPr>
        <p:spPr>
          <a:xfrm>
            <a:off x="505362" y="323040"/>
            <a:ext cx="24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Architecture du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6CA9B0F-449B-45C3-9091-6693A67823A0}"/>
              </a:ext>
            </a:extLst>
          </p:cNvPr>
          <p:cNvSpPr txBox="1"/>
          <p:nvPr/>
        </p:nvSpPr>
        <p:spPr>
          <a:xfrm>
            <a:off x="1246400" y="4314488"/>
            <a:ext cx="221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Collecte des données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F9D0D8F6-7DCA-4540-AB94-942E0E710A90}"/>
              </a:ext>
            </a:extLst>
          </p:cNvPr>
          <p:cNvSpPr/>
          <p:nvPr/>
        </p:nvSpPr>
        <p:spPr>
          <a:xfrm>
            <a:off x="3463161" y="5208054"/>
            <a:ext cx="1136342" cy="37286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282086C-4C21-4857-8FC8-E36272AE9561}"/>
              </a:ext>
            </a:extLst>
          </p:cNvPr>
          <p:cNvSpPr txBox="1"/>
          <p:nvPr/>
        </p:nvSpPr>
        <p:spPr>
          <a:xfrm>
            <a:off x="4908920" y="4287182"/>
            <a:ext cx="277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du langage naturel</a:t>
            </a: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A6797718-ECE3-4C16-840E-1D7BD903DA33}"/>
              </a:ext>
            </a:extLst>
          </p:cNvPr>
          <p:cNvSpPr/>
          <p:nvPr/>
        </p:nvSpPr>
        <p:spPr>
          <a:xfrm>
            <a:off x="7530266" y="5208054"/>
            <a:ext cx="930676" cy="37286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CE58229-1950-41A6-B938-53CA164B2E7F}"/>
              </a:ext>
            </a:extLst>
          </p:cNvPr>
          <p:cNvSpPr txBox="1"/>
          <p:nvPr/>
        </p:nvSpPr>
        <p:spPr>
          <a:xfrm>
            <a:off x="9030291" y="4314488"/>
            <a:ext cx="236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et analyse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A31DCF4-EEB9-4C05-B31A-D57E51416B7D}"/>
              </a:ext>
            </a:extLst>
          </p:cNvPr>
          <p:cNvSpPr txBox="1"/>
          <p:nvPr/>
        </p:nvSpPr>
        <p:spPr>
          <a:xfrm>
            <a:off x="735048" y="5208054"/>
            <a:ext cx="200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sbttimport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777C7FF-1541-44D0-ABCF-DF17C907065C}"/>
              </a:ext>
            </a:extLst>
          </p:cNvPr>
          <p:cNvSpPr txBox="1"/>
          <p:nvPr/>
        </p:nvSpPr>
        <p:spPr>
          <a:xfrm>
            <a:off x="5064841" y="5208054"/>
            <a:ext cx="217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dataprocess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93C73E-DDA5-4874-A4FA-F1D18F4102F3}"/>
              </a:ext>
            </a:extLst>
          </p:cNvPr>
          <p:cNvSpPr txBox="1"/>
          <p:nvPr/>
        </p:nvSpPr>
        <p:spPr>
          <a:xfrm>
            <a:off x="9314169" y="5208054"/>
            <a:ext cx="217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insightviz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DB53F56-7AC9-4B28-B408-68CDAEF5AB0C}"/>
              </a:ext>
            </a:extLst>
          </p:cNvPr>
          <p:cNvSpPr/>
          <p:nvPr/>
        </p:nvSpPr>
        <p:spPr>
          <a:xfrm>
            <a:off x="242047" y="3928320"/>
            <a:ext cx="11501717" cy="202424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6FD3EEE-630E-4F5D-BEDE-6DC2E4089F1C}"/>
              </a:ext>
            </a:extLst>
          </p:cNvPr>
          <p:cNvSpPr/>
          <p:nvPr/>
        </p:nvSpPr>
        <p:spPr>
          <a:xfrm>
            <a:off x="3648635" y="1720374"/>
            <a:ext cx="4526659" cy="139037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315C0A7-1C66-43F9-B0F8-498C0FF7A641}"/>
              </a:ext>
            </a:extLst>
          </p:cNvPr>
          <p:cNvSpPr txBox="1"/>
          <p:nvPr/>
        </p:nvSpPr>
        <p:spPr>
          <a:xfrm>
            <a:off x="5442452" y="2584752"/>
            <a:ext cx="14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main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B982C6C-896E-4B33-B88C-FA4CCE5D9856}"/>
              </a:ext>
            </a:extLst>
          </p:cNvPr>
          <p:cNvSpPr txBox="1"/>
          <p:nvPr/>
        </p:nvSpPr>
        <p:spPr>
          <a:xfrm>
            <a:off x="4562927" y="2129787"/>
            <a:ext cx="31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Gestion de l’appel aux modules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7C91EF86-7138-4A8A-B9E6-69C6882F2BFD}"/>
              </a:ext>
            </a:extLst>
          </p:cNvPr>
          <p:cNvSpPr/>
          <p:nvPr/>
        </p:nvSpPr>
        <p:spPr>
          <a:xfrm rot="8773598">
            <a:off x="2732273" y="3533174"/>
            <a:ext cx="1900096" cy="326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9CF95874-268C-44CB-91AD-ECD431B603FB}"/>
              </a:ext>
            </a:extLst>
          </p:cNvPr>
          <p:cNvSpPr/>
          <p:nvPr/>
        </p:nvSpPr>
        <p:spPr>
          <a:xfrm rot="5400000">
            <a:off x="5679279" y="3533174"/>
            <a:ext cx="1052683" cy="326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797FB2B5-8B2D-4F78-99B2-44510B56D23F}"/>
              </a:ext>
            </a:extLst>
          </p:cNvPr>
          <p:cNvSpPr/>
          <p:nvPr/>
        </p:nvSpPr>
        <p:spPr>
          <a:xfrm rot="1825527">
            <a:off x="7823845" y="3447726"/>
            <a:ext cx="1900096" cy="326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6970ED0-A76B-4ABB-9CF1-2D61BB4C932E}"/>
              </a:ext>
            </a:extLst>
          </p:cNvPr>
          <p:cNvSpPr txBox="1"/>
          <p:nvPr/>
        </p:nvSpPr>
        <p:spPr>
          <a:xfrm>
            <a:off x="4931197" y="658603"/>
            <a:ext cx="269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des résultats 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D8066F37-44FF-4936-925E-218460250FB0}"/>
              </a:ext>
            </a:extLst>
          </p:cNvPr>
          <p:cNvSpPr/>
          <p:nvPr/>
        </p:nvSpPr>
        <p:spPr>
          <a:xfrm rot="5400000">
            <a:off x="5930169" y="1660422"/>
            <a:ext cx="582482" cy="326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A9726EB-08AD-4E6F-8F16-03464BF02418}"/>
              </a:ext>
            </a:extLst>
          </p:cNvPr>
          <p:cNvSpPr txBox="1"/>
          <p:nvPr/>
        </p:nvSpPr>
        <p:spPr>
          <a:xfrm>
            <a:off x="4980184" y="1051234"/>
            <a:ext cx="255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Notebook manager.ipynb</a:t>
            </a:r>
          </a:p>
        </p:txBody>
      </p:sp>
      <p:sp>
        <p:nvSpPr>
          <p:cNvPr id="28" name="Espace réservé du pied de page 1">
            <a:extLst>
              <a:ext uri="{FF2B5EF4-FFF2-40B4-BE49-F238E27FC236}">
                <a16:creationId xmlns:a16="http://schemas.microsoft.com/office/drawing/2014/main" id="{387701DA-9662-46CC-BFEE-5C72961C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D1FB84-7365-4E6A-BAA4-353FBC85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8</a:t>
            </a:fld>
            <a:endParaRPr lang="fr-FR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6B45BD71-48AD-4570-95B8-746BFAEE9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D9496A8-F940-4D7D-9997-81DE69B5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86" y="671748"/>
            <a:ext cx="618834" cy="719990"/>
          </a:xfrm>
          <a:prstGeom prst="rect">
            <a:avLst/>
          </a:prstGeom>
        </p:spPr>
      </p:pic>
      <p:pic>
        <p:nvPicPr>
          <p:cNvPr id="8" name="Graphique 7" descr="Chef d’orchestre">
            <a:extLst>
              <a:ext uri="{FF2B5EF4-FFF2-40B4-BE49-F238E27FC236}">
                <a16:creationId xmlns:a16="http://schemas.microsoft.com/office/drawing/2014/main" id="{73B6AD26-D0F9-41D3-A52D-D945BF613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5103" y="1709440"/>
            <a:ext cx="914400" cy="914400"/>
          </a:xfrm>
          <a:prstGeom prst="rect">
            <a:avLst/>
          </a:prstGeom>
        </p:spPr>
      </p:pic>
      <p:pic>
        <p:nvPicPr>
          <p:cNvPr id="32" name="Graphique 31" descr="Présentation avec graphique à secteurs">
            <a:extLst>
              <a:ext uri="{FF2B5EF4-FFF2-40B4-BE49-F238E27FC236}">
                <a16:creationId xmlns:a16="http://schemas.microsoft.com/office/drawing/2014/main" id="{32E40AC9-4D1B-470D-9E6B-1F3970725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891" y="3990121"/>
            <a:ext cx="914400" cy="914400"/>
          </a:xfrm>
          <a:prstGeom prst="rect">
            <a:avLst/>
          </a:prstGeom>
        </p:spPr>
      </p:pic>
      <p:pic>
        <p:nvPicPr>
          <p:cNvPr id="34" name="Graphique 33" descr="Sous-titres (droite à gauche)">
            <a:extLst>
              <a:ext uri="{FF2B5EF4-FFF2-40B4-BE49-F238E27FC236}">
                <a16:creationId xmlns:a16="http://schemas.microsoft.com/office/drawing/2014/main" id="{B4726139-00E8-4E31-BAA9-121707521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735" y="3939524"/>
            <a:ext cx="914400" cy="914400"/>
          </a:xfrm>
          <a:prstGeom prst="rect">
            <a:avLst/>
          </a:prstGeom>
        </p:spPr>
      </p:pic>
      <p:pic>
        <p:nvPicPr>
          <p:cNvPr id="36" name="Graphique 35" descr="Personne avec une idée">
            <a:extLst>
              <a:ext uri="{FF2B5EF4-FFF2-40B4-BE49-F238E27FC236}">
                <a16:creationId xmlns:a16="http://schemas.microsoft.com/office/drawing/2014/main" id="{BDACD7C4-CC2F-452E-B97E-3FE4577C5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4076" y="40204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9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78B82C87-AC8E-47F1-B586-2FD6237D9A74}"/>
              </a:ext>
            </a:extLst>
          </p:cNvPr>
          <p:cNvSpPr txBox="1"/>
          <p:nvPr/>
        </p:nvSpPr>
        <p:spPr>
          <a:xfrm>
            <a:off x="555233" y="403026"/>
            <a:ext cx="69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Fenêtre d’analyse du vocabulaire pour la génération des fichiers vidéos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4D6FA2-4B88-4E03-97B9-80C0BE627142}"/>
              </a:ext>
            </a:extLst>
          </p:cNvPr>
          <p:cNvSpPr/>
          <p:nvPr/>
        </p:nvSpPr>
        <p:spPr>
          <a:xfrm>
            <a:off x="2809931" y="942725"/>
            <a:ext cx="2501263" cy="4899827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29055FF9-9F94-4D39-858F-57A5124A5F1E}"/>
              </a:ext>
            </a:extLst>
          </p:cNvPr>
          <p:cNvSpPr/>
          <p:nvPr/>
        </p:nvSpPr>
        <p:spPr>
          <a:xfrm>
            <a:off x="5469808" y="2053701"/>
            <a:ext cx="506027" cy="23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B641CB0E-23FE-4862-A589-A74366ED2EE5}"/>
              </a:ext>
            </a:extLst>
          </p:cNvPr>
          <p:cNvSpPr/>
          <p:nvPr/>
        </p:nvSpPr>
        <p:spPr>
          <a:xfrm>
            <a:off x="5462614" y="5086985"/>
            <a:ext cx="506027" cy="23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0DF8CA-AB89-41F4-8944-531BB96754D7}"/>
              </a:ext>
            </a:extLst>
          </p:cNvPr>
          <p:cNvSpPr txBox="1"/>
          <p:nvPr/>
        </p:nvSpPr>
        <p:spPr>
          <a:xfrm>
            <a:off x="7661952" y="1410080"/>
            <a:ext cx="3137647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Même concept que les moyennes mobiles en analyses financières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2A7A0918-A17A-4882-84ED-F6174650C631}"/>
              </a:ext>
            </a:extLst>
          </p:cNvPr>
          <p:cNvGrpSpPr/>
          <p:nvPr/>
        </p:nvGrpSpPr>
        <p:grpSpPr>
          <a:xfrm>
            <a:off x="447657" y="2904565"/>
            <a:ext cx="10683637" cy="1103485"/>
            <a:chOff x="555233" y="3039470"/>
            <a:chExt cx="10683637" cy="91440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1D26532B-F491-4F7E-B51B-FDD39DD8E7E6}"/>
                </a:ext>
              </a:extLst>
            </p:cNvPr>
            <p:cNvGrpSpPr/>
            <p:nvPr/>
          </p:nvGrpSpPr>
          <p:grpSpPr>
            <a:xfrm>
              <a:off x="555233" y="3039470"/>
              <a:ext cx="6189565" cy="914400"/>
              <a:chOff x="4527176" y="2971800"/>
              <a:chExt cx="6189565" cy="914400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40E6DCB6-11CF-47CB-9A7D-4E9C4E1B9FE1}"/>
                  </a:ext>
                </a:extLst>
              </p:cNvPr>
              <p:cNvGrpSpPr/>
              <p:nvPr/>
            </p:nvGrpSpPr>
            <p:grpSpPr>
              <a:xfrm>
                <a:off x="4527176" y="2971800"/>
                <a:ext cx="3177423" cy="914400"/>
                <a:chOff x="4527176" y="2971800"/>
                <a:chExt cx="3177423" cy="914400"/>
              </a:xfrm>
            </p:grpSpPr>
            <p:grpSp>
              <p:nvGrpSpPr>
                <p:cNvPr id="6" name="Groupe 5">
                  <a:extLst>
                    <a:ext uri="{FF2B5EF4-FFF2-40B4-BE49-F238E27FC236}">
                      <a16:creationId xmlns:a16="http://schemas.microsoft.com/office/drawing/2014/main" id="{C0D9F910-9550-48D5-86D6-9C981FECF8B2}"/>
                    </a:ext>
                  </a:extLst>
                </p:cNvPr>
                <p:cNvGrpSpPr/>
                <p:nvPr/>
              </p:nvGrpSpPr>
              <p:grpSpPr>
                <a:xfrm>
                  <a:off x="4527176" y="2971800"/>
                  <a:ext cx="1671352" cy="914400"/>
                  <a:chOff x="5253318" y="2195004"/>
                  <a:chExt cx="1671352" cy="914400"/>
                </a:xfrm>
              </p:grpSpPr>
              <p:pic>
                <p:nvPicPr>
                  <p:cNvPr id="5" name="Graphique 4" descr="Pellicule">
                    <a:extLst>
                      <a:ext uri="{FF2B5EF4-FFF2-40B4-BE49-F238E27FC236}">
                        <a16:creationId xmlns:a16="http://schemas.microsoft.com/office/drawing/2014/main" id="{42901A18-C6D5-46FB-8C9C-56DDB2C5BB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5253318" y="219500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Graphique 9" descr="Pellicule">
                    <a:extLst>
                      <a:ext uri="{FF2B5EF4-FFF2-40B4-BE49-F238E27FC236}">
                        <a16:creationId xmlns:a16="http://schemas.microsoft.com/office/drawing/2014/main" id="{A6A56A59-44DD-45A7-833D-4F3BC7BDA3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6010270" y="2195004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e 11">
                  <a:extLst>
                    <a:ext uri="{FF2B5EF4-FFF2-40B4-BE49-F238E27FC236}">
                      <a16:creationId xmlns:a16="http://schemas.microsoft.com/office/drawing/2014/main" id="{36AAB976-9BAB-441C-88ED-825F10D6D8F2}"/>
                    </a:ext>
                  </a:extLst>
                </p:cNvPr>
                <p:cNvGrpSpPr/>
                <p:nvPr/>
              </p:nvGrpSpPr>
              <p:grpSpPr>
                <a:xfrm>
                  <a:off x="6033247" y="2971800"/>
                  <a:ext cx="1671352" cy="914400"/>
                  <a:chOff x="5253318" y="2195004"/>
                  <a:chExt cx="1671352" cy="914400"/>
                </a:xfrm>
              </p:grpSpPr>
              <p:pic>
                <p:nvPicPr>
                  <p:cNvPr id="13" name="Graphique 12" descr="Pellicule">
                    <a:extLst>
                      <a:ext uri="{FF2B5EF4-FFF2-40B4-BE49-F238E27FC236}">
                        <a16:creationId xmlns:a16="http://schemas.microsoft.com/office/drawing/2014/main" id="{8051B878-B0A4-41BA-8B17-6E94DFA71E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5253318" y="219500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Graphique 15" descr="Pellicule">
                    <a:extLst>
                      <a:ext uri="{FF2B5EF4-FFF2-40B4-BE49-F238E27FC236}">
                        <a16:creationId xmlns:a16="http://schemas.microsoft.com/office/drawing/2014/main" id="{FFA588EA-C3E5-478B-9BE8-7ED40362C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6010270" y="2195004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C7E5314C-57C3-4427-BB86-1D50CA018376}"/>
                  </a:ext>
                </a:extLst>
              </p:cNvPr>
              <p:cNvGrpSpPr/>
              <p:nvPr/>
            </p:nvGrpSpPr>
            <p:grpSpPr>
              <a:xfrm>
                <a:off x="7539318" y="2971800"/>
                <a:ext cx="3177423" cy="914400"/>
                <a:chOff x="4527176" y="2971800"/>
                <a:chExt cx="3177423" cy="914400"/>
              </a:xfrm>
            </p:grpSpPr>
            <p:grpSp>
              <p:nvGrpSpPr>
                <p:cNvPr id="19" name="Groupe 18">
                  <a:extLst>
                    <a:ext uri="{FF2B5EF4-FFF2-40B4-BE49-F238E27FC236}">
                      <a16:creationId xmlns:a16="http://schemas.microsoft.com/office/drawing/2014/main" id="{2F65B122-BBF0-472C-B303-CCB0A4C8F65F}"/>
                    </a:ext>
                  </a:extLst>
                </p:cNvPr>
                <p:cNvGrpSpPr/>
                <p:nvPr/>
              </p:nvGrpSpPr>
              <p:grpSpPr>
                <a:xfrm>
                  <a:off x="4527176" y="2971800"/>
                  <a:ext cx="1671352" cy="914400"/>
                  <a:chOff x="5253318" y="2195004"/>
                  <a:chExt cx="1671352" cy="914400"/>
                </a:xfrm>
              </p:grpSpPr>
              <p:pic>
                <p:nvPicPr>
                  <p:cNvPr id="23" name="Graphique 22" descr="Pellicule">
                    <a:extLst>
                      <a:ext uri="{FF2B5EF4-FFF2-40B4-BE49-F238E27FC236}">
                        <a16:creationId xmlns:a16="http://schemas.microsoft.com/office/drawing/2014/main" id="{2A32D5C2-1A8F-439F-8695-F6F712C303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5253318" y="219500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4" name="Graphique 23" descr="Pellicule">
                    <a:extLst>
                      <a:ext uri="{FF2B5EF4-FFF2-40B4-BE49-F238E27FC236}">
                        <a16:creationId xmlns:a16="http://schemas.microsoft.com/office/drawing/2014/main" id="{25A98666-D6F1-4330-BE0D-705E25A2D8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6010270" y="2195004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Groupe 19">
                  <a:extLst>
                    <a:ext uri="{FF2B5EF4-FFF2-40B4-BE49-F238E27FC236}">
                      <a16:creationId xmlns:a16="http://schemas.microsoft.com/office/drawing/2014/main" id="{A96F9033-3D75-42C1-B6A7-43CE828F60FC}"/>
                    </a:ext>
                  </a:extLst>
                </p:cNvPr>
                <p:cNvGrpSpPr/>
                <p:nvPr/>
              </p:nvGrpSpPr>
              <p:grpSpPr>
                <a:xfrm>
                  <a:off x="6033247" y="2971800"/>
                  <a:ext cx="1671352" cy="914400"/>
                  <a:chOff x="5253318" y="2195004"/>
                  <a:chExt cx="1671352" cy="914400"/>
                </a:xfrm>
              </p:grpSpPr>
              <p:pic>
                <p:nvPicPr>
                  <p:cNvPr id="21" name="Graphique 20" descr="Pellicule">
                    <a:extLst>
                      <a:ext uri="{FF2B5EF4-FFF2-40B4-BE49-F238E27FC236}">
                        <a16:creationId xmlns:a16="http://schemas.microsoft.com/office/drawing/2014/main" id="{710F8030-C8A6-4E2B-B25B-21C6737889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5253318" y="219500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aphique 21" descr="Pellicule">
                    <a:extLst>
                      <a:ext uri="{FF2B5EF4-FFF2-40B4-BE49-F238E27FC236}">
                        <a16:creationId xmlns:a16="http://schemas.microsoft.com/office/drawing/2014/main" id="{3EE750CE-7DBF-4F23-A67B-24317DC8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6010270" y="2195004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CF2D85A1-1D1C-44C2-B51B-75EB0D39AFF8}"/>
                </a:ext>
              </a:extLst>
            </p:cNvPr>
            <p:cNvGrpSpPr/>
            <p:nvPr/>
          </p:nvGrpSpPr>
          <p:grpSpPr>
            <a:xfrm>
              <a:off x="6555376" y="3039470"/>
              <a:ext cx="3177423" cy="914400"/>
              <a:chOff x="4527176" y="2971800"/>
              <a:chExt cx="3177423" cy="91440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821A7AC4-20E4-4382-9465-C66C7A5A4EB1}"/>
                  </a:ext>
                </a:extLst>
              </p:cNvPr>
              <p:cNvGrpSpPr/>
              <p:nvPr/>
            </p:nvGrpSpPr>
            <p:grpSpPr>
              <a:xfrm>
                <a:off x="4527176" y="2971800"/>
                <a:ext cx="1671352" cy="914400"/>
                <a:chOff x="5253318" y="2195004"/>
                <a:chExt cx="1671352" cy="914400"/>
              </a:xfrm>
            </p:grpSpPr>
            <p:pic>
              <p:nvPicPr>
                <p:cNvPr id="38" name="Graphique 37" descr="Pellicule">
                  <a:extLst>
                    <a:ext uri="{FF2B5EF4-FFF2-40B4-BE49-F238E27FC236}">
                      <a16:creationId xmlns:a16="http://schemas.microsoft.com/office/drawing/2014/main" id="{3C800D1C-E644-4C8B-B5A3-A3970CCCB3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53318" y="219500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9" name="Graphique 38" descr="Pellicule">
                  <a:extLst>
                    <a:ext uri="{FF2B5EF4-FFF2-40B4-BE49-F238E27FC236}">
                      <a16:creationId xmlns:a16="http://schemas.microsoft.com/office/drawing/2014/main" id="{CAF3ED64-FC5C-47E7-A0B1-B853E4118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010270" y="219500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A0146247-7679-4132-9019-40656324EF24}"/>
                  </a:ext>
                </a:extLst>
              </p:cNvPr>
              <p:cNvGrpSpPr/>
              <p:nvPr/>
            </p:nvGrpSpPr>
            <p:grpSpPr>
              <a:xfrm>
                <a:off x="6033247" y="2971800"/>
                <a:ext cx="1671352" cy="914400"/>
                <a:chOff x="5253318" y="2195004"/>
                <a:chExt cx="1671352" cy="914400"/>
              </a:xfrm>
            </p:grpSpPr>
            <p:pic>
              <p:nvPicPr>
                <p:cNvPr id="36" name="Graphique 35" descr="Pellicule">
                  <a:extLst>
                    <a:ext uri="{FF2B5EF4-FFF2-40B4-BE49-F238E27FC236}">
                      <a16:creationId xmlns:a16="http://schemas.microsoft.com/office/drawing/2014/main" id="{AE96360A-B564-4465-9F0D-ECA6E4B9EE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253318" y="219500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7" name="Graphique 36" descr="Pellicule">
                  <a:extLst>
                    <a:ext uri="{FF2B5EF4-FFF2-40B4-BE49-F238E27FC236}">
                      <a16:creationId xmlns:a16="http://schemas.microsoft.com/office/drawing/2014/main" id="{2A1219A7-7057-4FBA-BB75-FFD9122B5C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010270" y="2195004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45C31B88-11F2-454D-86A0-E91CD2A972BF}"/>
                </a:ext>
              </a:extLst>
            </p:cNvPr>
            <p:cNvGrpSpPr/>
            <p:nvPr/>
          </p:nvGrpSpPr>
          <p:grpSpPr>
            <a:xfrm>
              <a:off x="9567518" y="3039470"/>
              <a:ext cx="1671352" cy="914400"/>
              <a:chOff x="5253318" y="2195004"/>
              <a:chExt cx="1671352" cy="914400"/>
            </a:xfrm>
          </p:grpSpPr>
          <p:pic>
            <p:nvPicPr>
              <p:cNvPr id="32" name="Graphique 31" descr="Pellicule">
                <a:extLst>
                  <a:ext uri="{FF2B5EF4-FFF2-40B4-BE49-F238E27FC236}">
                    <a16:creationId xmlns:a16="http://schemas.microsoft.com/office/drawing/2014/main" id="{21ED1AD3-B249-4362-BDA9-0F168BD57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5253318" y="219500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3" name="Graphique 32" descr="Pellicule">
                <a:extLst>
                  <a:ext uri="{FF2B5EF4-FFF2-40B4-BE49-F238E27FC236}">
                    <a16:creationId xmlns:a16="http://schemas.microsoft.com/office/drawing/2014/main" id="{B0C0DE60-FA52-405F-B62F-4E6E2A10D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6010270" y="2195004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357141B6-AA8E-462C-B940-44A84709452E}"/>
              </a:ext>
            </a:extLst>
          </p:cNvPr>
          <p:cNvCxnSpPr/>
          <p:nvPr/>
        </p:nvCxnSpPr>
        <p:spPr>
          <a:xfrm>
            <a:off x="527760" y="3798598"/>
            <a:ext cx="0" cy="204395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82DCDFF2-A612-458C-B129-E1D3F5AE43A7}"/>
              </a:ext>
            </a:extLst>
          </p:cNvPr>
          <p:cNvCxnSpPr/>
          <p:nvPr/>
        </p:nvCxnSpPr>
        <p:spPr>
          <a:xfrm>
            <a:off x="11047714" y="3798598"/>
            <a:ext cx="0" cy="204395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CB73291B-4555-417A-935F-6C54907A3730}"/>
              </a:ext>
            </a:extLst>
          </p:cNvPr>
          <p:cNvSpPr txBox="1"/>
          <p:nvPr/>
        </p:nvSpPr>
        <p:spPr>
          <a:xfrm rot="19034252">
            <a:off x="60398" y="5848016"/>
            <a:ext cx="109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00:00:00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B281ED5-F1BE-48AB-836D-3226357E6DAF}"/>
              </a:ext>
            </a:extLst>
          </p:cNvPr>
          <p:cNvSpPr txBox="1"/>
          <p:nvPr/>
        </p:nvSpPr>
        <p:spPr>
          <a:xfrm rot="19034252">
            <a:off x="10500501" y="5848015"/>
            <a:ext cx="109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01:00:04</a:t>
            </a:r>
          </a:p>
        </p:txBody>
      </p:sp>
      <p:sp>
        <p:nvSpPr>
          <p:cNvPr id="47" name="Espace réservé du pied de page 1">
            <a:extLst>
              <a:ext uri="{FF2B5EF4-FFF2-40B4-BE49-F238E27FC236}">
                <a16:creationId xmlns:a16="http://schemas.microsoft.com/office/drawing/2014/main" id="{A1F8B27C-FA80-4DEC-B748-0BC1800F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2000" y="6356349"/>
            <a:ext cx="6588000" cy="324000"/>
          </a:xfrm>
        </p:spPr>
        <p:txBody>
          <a:bodyPr/>
          <a:lstStyle/>
          <a:p>
            <a:r>
              <a:rPr lang="fr-FR" dirty="0"/>
              <a:t>PyConFr 2019 Bordeaux - Conférence : analyse de la série Chernobyl par l'IA - Pierre-Loïc Bayart</a:t>
            </a:r>
          </a:p>
        </p:txBody>
      </p:sp>
      <p:sp>
        <p:nvSpPr>
          <p:cNvPr id="48" name="Espace réservé du numéro de diapositive 47">
            <a:extLst>
              <a:ext uri="{FF2B5EF4-FFF2-40B4-BE49-F238E27FC236}">
                <a16:creationId xmlns:a16="http://schemas.microsoft.com/office/drawing/2014/main" id="{44735DAC-DB9C-455B-9F6C-B998A0C5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1C5C-B9A8-417B-8E94-FED068C5B787}" type="slidenum">
              <a:rPr lang="fr-FR" smtClean="0"/>
              <a:t>9</a:t>
            </a:fld>
            <a:endParaRPr lang="fr-FR"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00FB1B14-D793-4DA7-9B70-F8C63CE6F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096142"/>
            <a:ext cx="941107" cy="520413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B44A50F6-CEFF-4BBE-8C40-B6DAFA9AE78D}"/>
              </a:ext>
            </a:extLst>
          </p:cNvPr>
          <p:cNvSpPr txBox="1"/>
          <p:nvPr/>
        </p:nvSpPr>
        <p:spPr>
          <a:xfrm rot="19034252">
            <a:off x="1835545" y="5715885"/>
            <a:ext cx="109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00:12:14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B30E698-8125-4A5E-8830-FEB6E2D344A9}"/>
              </a:ext>
            </a:extLst>
          </p:cNvPr>
          <p:cNvSpPr txBox="1"/>
          <p:nvPr/>
        </p:nvSpPr>
        <p:spPr>
          <a:xfrm>
            <a:off x="11078551" y="3105834"/>
            <a:ext cx="1329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Chernobyl</a:t>
            </a:r>
          </a:p>
          <a:p>
            <a:r>
              <a:rPr lang="fr-FR" dirty="0"/>
              <a:t>Episode 1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E4DA8EE-8439-44BB-AFE2-76B58D398E24}"/>
              </a:ext>
            </a:extLst>
          </p:cNvPr>
          <p:cNvSpPr txBox="1"/>
          <p:nvPr/>
        </p:nvSpPr>
        <p:spPr>
          <a:xfrm rot="19034252">
            <a:off x="4885100" y="5770817"/>
            <a:ext cx="109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00:27:14</a:t>
            </a:r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216C0ED6-239B-4A7E-B40E-A341EF5A2C24}"/>
              </a:ext>
            </a:extLst>
          </p:cNvPr>
          <p:cNvSpPr/>
          <p:nvPr/>
        </p:nvSpPr>
        <p:spPr>
          <a:xfrm>
            <a:off x="2132739" y="5125375"/>
            <a:ext cx="506027" cy="23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3D89C1C0-2A30-4701-A7B6-303974A63555}"/>
              </a:ext>
            </a:extLst>
          </p:cNvPr>
          <p:cNvSpPr/>
          <p:nvPr/>
        </p:nvSpPr>
        <p:spPr>
          <a:xfrm>
            <a:off x="2118157" y="2010030"/>
            <a:ext cx="506027" cy="23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7" name="Image 56" descr="Une image contenant bouteille, photo, rouge, signe&#10;&#10;Description générée automatiquement">
            <a:extLst>
              <a:ext uri="{FF2B5EF4-FFF2-40B4-BE49-F238E27FC236}">
                <a16:creationId xmlns:a16="http://schemas.microsoft.com/office/drawing/2014/main" id="{03412BA0-8506-4B44-AD31-B90BF34A0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09" y="1359265"/>
            <a:ext cx="2061443" cy="1288402"/>
          </a:xfrm>
          <a:prstGeom prst="rect">
            <a:avLst/>
          </a:prstGeom>
        </p:spPr>
      </p:pic>
      <p:pic>
        <p:nvPicPr>
          <p:cNvPr id="59" name="Graphique 58" descr="Dollar">
            <a:extLst>
              <a:ext uri="{FF2B5EF4-FFF2-40B4-BE49-F238E27FC236}">
                <a16:creationId xmlns:a16="http://schemas.microsoft.com/office/drawing/2014/main" id="{6E504260-79E5-4012-8331-C9D841F95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5158" y="1081851"/>
            <a:ext cx="685095" cy="523323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DA076D2F-0CA1-4FA4-9867-746D156F68C0}"/>
              </a:ext>
            </a:extLst>
          </p:cNvPr>
          <p:cNvSpPr txBox="1"/>
          <p:nvPr/>
        </p:nvSpPr>
        <p:spPr>
          <a:xfrm>
            <a:off x="3200179" y="4324631"/>
            <a:ext cx="17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Sac de mots (bag of words)</a:t>
            </a:r>
          </a:p>
        </p:txBody>
      </p:sp>
    </p:spTree>
    <p:extLst>
      <p:ext uri="{BB962C8B-B14F-4D97-AF65-F5344CB8AC3E}">
        <p14:creationId xmlns:p14="http://schemas.microsoft.com/office/powerpoint/2010/main" val="29941040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3025</TotalTime>
  <Words>547</Words>
  <Application>Microsoft Office PowerPoint</Application>
  <PresentationFormat>Grand écran</PresentationFormat>
  <Paragraphs>103</Paragraphs>
  <Slides>16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Pierre-Loïc Bayart</dc:creator>
  <cp:lastModifiedBy>Pierre-Loïc Bayart</cp:lastModifiedBy>
  <cp:revision>55</cp:revision>
  <dcterms:created xsi:type="dcterms:W3CDTF">2019-09-29T16:46:45Z</dcterms:created>
  <dcterms:modified xsi:type="dcterms:W3CDTF">2019-10-29T15:52:24Z</dcterms:modified>
</cp:coreProperties>
</file>